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7" r:id="rId2"/>
    <p:sldId id="309" r:id="rId3"/>
    <p:sldId id="310" r:id="rId4"/>
    <p:sldId id="311" r:id="rId5"/>
    <p:sldId id="319" r:id="rId6"/>
    <p:sldId id="313" r:id="rId7"/>
    <p:sldId id="314" r:id="rId8"/>
    <p:sldId id="318" r:id="rId9"/>
    <p:sldId id="315" r:id="rId10"/>
    <p:sldId id="317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Danhouser" initials="SD" lastIdx="1" clrIdx="0">
    <p:extLst>
      <p:ext uri="{19B8F6BF-5375-455C-9EA6-DF929625EA0E}">
        <p15:presenceInfo xmlns:p15="http://schemas.microsoft.com/office/powerpoint/2012/main" userId="88e8893cf3a501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43"/>
    <a:srgbClr val="273656"/>
    <a:srgbClr val="245BA0"/>
    <a:srgbClr val="A7A8A9"/>
    <a:srgbClr val="243859"/>
    <a:srgbClr val="244A91"/>
    <a:srgbClr val="3D7FE6"/>
    <a:srgbClr val="246BCD"/>
    <a:srgbClr val="4A8EEF"/>
    <a:srgbClr val="243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57" autoAdjust="0"/>
  </p:normalViewPr>
  <p:slideViewPr>
    <p:cSldViewPr snapToGrid="0" snapToObjects="1">
      <p:cViewPr varScale="1">
        <p:scale>
          <a:sx n="86" d="100"/>
          <a:sy n="86" d="100"/>
        </p:scale>
        <p:origin x="91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urme Geometric Sans 1" panose="020B0500020000000000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urme Geometric Sans 1" panose="020B0500020000000000" pitchFamily="34" charset="77"/>
              </a:defRPr>
            </a:lvl1pPr>
          </a:lstStyle>
          <a:p>
            <a:fld id="{C1A731E7-DF56-6B42-B3D8-D3B69008835C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urme Geometric Sans 1" panose="020B0500020000000000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urme Geometric Sans 1" panose="020B0500020000000000" pitchFamily="34" charset="77"/>
              </a:defRPr>
            </a:lvl1pPr>
          </a:lstStyle>
          <a:p>
            <a:fld id="{5C07B5B1-464D-274D-A021-E25C7FD1E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3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urme Geometric Sans 1" panose="020B0500020000000000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urme Geometric Sans 1" panose="020B0500020000000000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urme Geometric Sans 1" panose="020B0500020000000000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urme Geometric Sans 1" panose="020B0500020000000000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urme Geometric Sans 1" panose="020B0500020000000000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1835-5A44-D24A-BDA3-31083F0B1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11270974" cy="914400"/>
          </a:xfrm>
        </p:spPr>
        <p:txBody>
          <a:bodyPr/>
          <a:lstStyle>
            <a:lvl1pPr>
              <a:defRPr>
                <a:latin typeface="HurmeGeometricSans2 Bold" panose="020B0800020000000000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96E54-A083-5649-AAFC-80E76B56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280"/>
            <a:ext cx="11270974" cy="4114800"/>
          </a:xfrm>
        </p:spPr>
        <p:txBody>
          <a:bodyPr/>
          <a:lstStyle>
            <a:lvl1pPr>
              <a:defRPr>
                <a:latin typeface="HurmeGeometricSans2 Regular" panose="020B0500020000000000" pitchFamily="34" charset="0"/>
              </a:defRPr>
            </a:lvl1pPr>
            <a:lvl2pPr>
              <a:defRPr>
                <a:latin typeface="HurmeGeometricSans2 Regular" panose="020B0500020000000000" pitchFamily="34" charset="0"/>
              </a:defRPr>
            </a:lvl2pPr>
            <a:lvl3pPr>
              <a:defRPr>
                <a:latin typeface="HurmeGeometricSans2 Regular" panose="020B0500020000000000" pitchFamily="34" charset="0"/>
              </a:defRPr>
            </a:lvl3pPr>
            <a:lvl4pPr>
              <a:defRPr>
                <a:latin typeface="HurmeGeometricSans2 Regular" panose="020B0500020000000000" pitchFamily="34" charset="0"/>
              </a:defRPr>
            </a:lvl4pPr>
            <a:lvl5pPr>
              <a:defRPr>
                <a:latin typeface="HurmeGeometricSans2 Regular" panose="020B050002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1458646B-7276-5543-A342-C2446EF1E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9632" y="633253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69B7A3FB-3C99-1B49-9B35-EFE07A774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008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1835-5A44-D24A-BDA3-31083F0B1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11270974" cy="914400"/>
          </a:xfrm>
        </p:spPr>
        <p:txBody>
          <a:bodyPr/>
          <a:lstStyle>
            <a:lvl1pPr>
              <a:defRPr>
                <a:latin typeface="HurmeGeometricSans2 Bold" panose="020B0800020000000000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96E54-A083-5649-AAFC-80E76B56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6158"/>
            <a:ext cx="11270974" cy="3423922"/>
          </a:xfrm>
        </p:spPr>
        <p:txBody>
          <a:bodyPr/>
          <a:lstStyle>
            <a:lvl1pPr>
              <a:defRPr>
                <a:latin typeface="HurmeGeometricSans2 Regular" panose="020B0500020000000000" pitchFamily="34" charset="0"/>
              </a:defRPr>
            </a:lvl1pPr>
            <a:lvl2pPr>
              <a:defRPr>
                <a:latin typeface="HurmeGeometricSans2 Regular" panose="020B0500020000000000" pitchFamily="34" charset="0"/>
              </a:defRPr>
            </a:lvl2pPr>
            <a:lvl3pPr>
              <a:defRPr>
                <a:latin typeface="HurmeGeometricSans2 Regular" panose="020B0500020000000000" pitchFamily="34" charset="0"/>
              </a:defRPr>
            </a:lvl3pPr>
            <a:lvl4pPr>
              <a:defRPr>
                <a:latin typeface="HurmeGeometricSans2 Regular" panose="020B0500020000000000" pitchFamily="34" charset="0"/>
              </a:defRPr>
            </a:lvl4pPr>
            <a:lvl5pPr>
              <a:defRPr>
                <a:latin typeface="HurmeGeometricSans2 Regular" panose="020B050002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1458646B-7276-5543-A342-C2446EF1E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9632" y="633253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69B7A3FB-3C99-1B49-9B35-EFE07A774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9DE5D7-8E4B-5246-A8CF-3FABBCCF8DF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3826" y="1605280"/>
            <a:ext cx="11270973" cy="4572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81E43"/>
                </a:solidFill>
                <a:latin typeface="HurmeGeometricSans2 SemiBold" panose="020B07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22130432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8580-67A7-1241-A092-ABF87F7573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11277600" cy="914400"/>
          </a:xfrm>
        </p:spPr>
        <p:txBody>
          <a:bodyPr/>
          <a:lstStyle>
            <a:lvl1pPr>
              <a:defRPr>
                <a:latin typeface="HurmeGeometricSans2 Bold" panose="020B0800020000000000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E118-3644-4041-9DAC-EC6C45EC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5280"/>
            <a:ext cx="5405120" cy="4114800"/>
          </a:xfrm>
        </p:spPr>
        <p:txBody>
          <a:bodyPr/>
          <a:lstStyle>
            <a:lvl1pPr>
              <a:defRPr>
                <a:latin typeface="HurmeGeometricSans2 Regular" panose="020B0500020000000000" pitchFamily="34" charset="0"/>
              </a:defRPr>
            </a:lvl1pPr>
            <a:lvl2pPr>
              <a:defRPr>
                <a:latin typeface="HurmeGeometricSans2 Regular" panose="020B0500020000000000" pitchFamily="34" charset="0"/>
              </a:defRPr>
            </a:lvl2pPr>
            <a:lvl3pPr>
              <a:defRPr>
                <a:latin typeface="HurmeGeometricSans2 Regular" panose="020B0500020000000000" pitchFamily="34" charset="0"/>
              </a:defRPr>
            </a:lvl3pPr>
            <a:lvl4pPr>
              <a:defRPr>
                <a:latin typeface="HurmeGeometricSans2 Regular" panose="020B0500020000000000" pitchFamily="34" charset="0"/>
              </a:defRPr>
            </a:lvl4pPr>
            <a:lvl5pPr>
              <a:defRPr>
                <a:latin typeface="HurmeGeometricSans2 Regular" panose="020B050002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981B9-E71B-D34B-B155-134EBC9D10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9682" y="1605280"/>
            <a:ext cx="5405120" cy="4114800"/>
          </a:xfrm>
        </p:spPr>
        <p:txBody>
          <a:bodyPr/>
          <a:lstStyle>
            <a:lvl1pPr>
              <a:defRPr>
                <a:latin typeface="HurmeGeometricSans2 Regular" panose="020B0500020000000000" pitchFamily="34" charset="0"/>
              </a:defRPr>
            </a:lvl1pPr>
            <a:lvl2pPr>
              <a:defRPr>
                <a:latin typeface="HurmeGeometricSans2 Regular" panose="020B0500020000000000" pitchFamily="34" charset="0"/>
              </a:defRPr>
            </a:lvl2pPr>
            <a:lvl3pPr>
              <a:defRPr>
                <a:latin typeface="HurmeGeometricSans2 Regular" panose="020B0500020000000000" pitchFamily="34" charset="0"/>
              </a:defRPr>
            </a:lvl3pPr>
            <a:lvl4pPr>
              <a:defRPr>
                <a:latin typeface="HurmeGeometricSans2 Regular" panose="020B0500020000000000" pitchFamily="34" charset="0"/>
              </a:defRPr>
            </a:lvl4pPr>
            <a:lvl5pPr>
              <a:defRPr>
                <a:latin typeface="HurmeGeometricSans2 Regular" panose="020B050002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3915B256-1C8F-E74D-9906-32196CCF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9632" y="633253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Hurme Geometric Sans 1" panose="020B0500020000000000" pitchFamily="34" charset="77"/>
              </a:defRPr>
            </a:lvl1pPr>
          </a:lstStyle>
          <a:p>
            <a:fld id="{69B7A3FB-3C99-1B49-9B35-EFE07A774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87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8A57A-54DE-E642-AB7D-50CB2D65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097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 / SUBHEADER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28CB8-B782-5D41-94F4-1D3560F0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11270974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B39B0-0C15-9442-A53E-3DD212AC1D44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D81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Hurme Geometric Sans 1" panose="020B0500020000000000" pitchFamily="34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5F716FB-7276-1C42-A11F-63E81DDBF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9632" y="633253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Hurme Geometric Sans 1" panose="020B0500020000000000" pitchFamily="34" charset="77"/>
              </a:defRPr>
            </a:lvl1pPr>
          </a:lstStyle>
          <a:p>
            <a:fld id="{69B7A3FB-3C99-1B49-9B35-EFE07A774F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C1C7E-C3F4-4942-A4C2-504007C87F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6400800"/>
            <a:ext cx="3052484" cy="2286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00869DC-B11D-450C-9EF7-E43B9921BF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65792" y="108969"/>
            <a:ext cx="3523008" cy="1182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5BE03-2B6F-4BE5-AD00-D03CB03AE67B}"/>
              </a:ext>
            </a:extLst>
          </p:cNvPr>
          <p:cNvSpPr txBox="1"/>
          <p:nvPr userDrawn="1"/>
        </p:nvSpPr>
        <p:spPr>
          <a:xfrm>
            <a:off x="3891025" y="6326111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urme Geometric Sans 1" panose="020B0500020000000000"/>
              </a:rPr>
              <a:t>2022 West/Midwest TOPSoccer Symposium</a:t>
            </a:r>
          </a:p>
        </p:txBody>
      </p:sp>
    </p:spTree>
    <p:extLst>
      <p:ext uri="{BB962C8B-B14F-4D97-AF65-F5344CB8AC3E}">
        <p14:creationId xmlns:p14="http://schemas.microsoft.com/office/powerpoint/2010/main" val="160724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9" r:id="rId2"/>
    <p:sldLayoutId id="214748365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273656"/>
          </a:solidFill>
          <a:latin typeface="HurmeGeometricSans2 Bold" panose="020B0800020000000000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HurmeGeometricSans2 Regular" panose="020B0500020000000000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urmeGeometricSans2 Regular" panose="020B0500020000000000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urmeGeometricSans2 Regular" panose="020B0500020000000000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urmeGeometricSans2 Regular" panose="020B0500020000000000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urmeGeometricSans2 Regular" panose="020B050002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robinson@usyouthsoccer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BC6E-3EC5-430D-B21E-536808D3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11792-515D-45DE-B061-20138538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600" dirty="0"/>
              <a:t>2022 West/Midwest</a:t>
            </a:r>
          </a:p>
          <a:p>
            <a:r>
              <a:rPr lang="en-US" sz="6600" dirty="0"/>
              <a:t>TOPSoccer Symposium</a:t>
            </a:r>
          </a:p>
          <a:p>
            <a:endParaRPr lang="en-US" sz="4800" dirty="0"/>
          </a:p>
          <a:p>
            <a:r>
              <a:rPr lang="en-US" sz="4800" dirty="0"/>
              <a:t>Dave Robinson</a:t>
            </a:r>
          </a:p>
          <a:p>
            <a:r>
              <a:rPr lang="en-US" sz="4800" dirty="0"/>
              <a:t>drobinson@usyouthsoccer.org</a:t>
            </a:r>
          </a:p>
          <a:p>
            <a:r>
              <a:rPr lang="en-US" sz="4800" dirty="0"/>
              <a:t>941-704-5470 mobile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ADD57-FE6D-4E3E-9DBF-FED36F0C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278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D20A1B-ABE1-4B31-9694-CBB920A1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585482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COMMITTEE OPENING – Midwest Regional Chair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7EED02-6EB0-4752-B12E-71E76DDC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Shawn </a:t>
            </a:r>
            <a:r>
              <a:rPr lang="en-US" dirty="0" err="1"/>
              <a:t>Danhouser</a:t>
            </a:r>
            <a:r>
              <a:rPr lang="en-US" dirty="0"/>
              <a:t> has announced an intention to retire</a:t>
            </a:r>
          </a:p>
          <a:p>
            <a:r>
              <a:rPr lang="en-US" dirty="0"/>
              <a:t>Obviously big shoes to fill, lots of passion, commitment – he will be missed!</a:t>
            </a:r>
          </a:p>
          <a:p>
            <a:endParaRPr lang="en-US" dirty="0"/>
          </a:p>
          <a:p>
            <a:r>
              <a:rPr lang="en-US" dirty="0"/>
              <a:t>Interested parties should email me: </a:t>
            </a:r>
            <a:r>
              <a:rPr lang="en-US" dirty="0">
                <a:hlinkClick r:id="rId2"/>
              </a:rPr>
              <a:t>drobinson@usyouthsoccer.com</a:t>
            </a:r>
            <a:endParaRPr lang="en-US" dirty="0"/>
          </a:p>
          <a:p>
            <a:r>
              <a:rPr lang="en-US" dirty="0"/>
              <a:t>Deadline to contact me with interest: April 15</a:t>
            </a:r>
          </a:p>
          <a:p>
            <a:r>
              <a:rPr lang="en-US" dirty="0"/>
              <a:t>I will email interested parties: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Formal position description to review and commit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Several questions to respond to in regards to interest, goals, strengths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A30F-9543-4D3E-826E-DE088EA1D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33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97DE3C-6463-45FE-95B3-F95A7E73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7390660" cy="914400"/>
          </a:xfrm>
        </p:spPr>
        <p:txBody>
          <a:bodyPr>
            <a:noAutofit/>
          </a:bodyPr>
          <a:lstStyle/>
          <a:p>
            <a:r>
              <a:rPr lang="en-US" dirty="0"/>
              <a:t>THANKS FOR ALL THAT YOU ARE DOING!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5AABAC-3986-4A2C-8D69-A5BD36F8D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280"/>
            <a:ext cx="11270974" cy="4662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continue to support you as we move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Regional Championships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National Championships (July 23, Orlando)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Future Symposiums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2023 National, Kansas City</a:t>
            </a:r>
          </a:p>
          <a:p>
            <a:endParaRPr lang="en-US" dirty="0"/>
          </a:p>
          <a:p>
            <a:r>
              <a:rPr lang="en-US" sz="2800" dirty="0"/>
              <a:t>Dave Robinson</a:t>
            </a:r>
          </a:p>
          <a:p>
            <a:r>
              <a:rPr lang="en-US" sz="2800" dirty="0"/>
              <a:t>drobinson@usyouthsoccer.org</a:t>
            </a:r>
          </a:p>
          <a:p>
            <a:r>
              <a:rPr lang="en-US" sz="2800" dirty="0"/>
              <a:t>941-704-5470 mobile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789F0-DC1C-44B6-8935-E6A684E4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946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72AE2C-0B89-453B-9919-FC24BE65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COMING!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26E9F4-F2D7-4669-8069-A15F690DA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Thanks to New Mexico Youth Soccer Association for ‘answering the call’</a:t>
            </a:r>
          </a:p>
          <a:p>
            <a:pPr marL="457200" indent="-457200">
              <a:buFontTx/>
              <a:buChar char="-"/>
            </a:pPr>
            <a:r>
              <a:rPr lang="en-US" dirty="0"/>
              <a:t>Executive Director Gloria Faber</a:t>
            </a:r>
          </a:p>
          <a:p>
            <a:pPr marL="457200" indent="-457200">
              <a:buFontTx/>
              <a:buChar char="-"/>
            </a:pPr>
            <a:r>
              <a:rPr lang="en-US" dirty="0"/>
              <a:t>President Pat Switzer</a:t>
            </a:r>
          </a:p>
          <a:p>
            <a:pPr marL="457200" indent="-457200">
              <a:buFontTx/>
              <a:buChar char="-"/>
            </a:pPr>
            <a:r>
              <a:rPr lang="en-US" dirty="0"/>
              <a:t>Technical Director (and Committee member) Rick Flores</a:t>
            </a:r>
          </a:p>
          <a:p>
            <a:r>
              <a:rPr lang="en-US" dirty="0"/>
              <a:t>Thanks to Committee members Sandy Castillo, Shawn </a:t>
            </a:r>
            <a:r>
              <a:rPr lang="en-US" dirty="0" err="1"/>
              <a:t>Danhouser</a:t>
            </a:r>
            <a:endParaRPr lang="en-US" dirty="0"/>
          </a:p>
          <a:p>
            <a:r>
              <a:rPr lang="en-US" dirty="0"/>
              <a:t>Thanks to USYS Board of Directors (and Committee Liaison Thomas Sowinski) for funding the Symposium, including travel and hotel for one participant from each state association</a:t>
            </a:r>
          </a:p>
          <a:p>
            <a:r>
              <a:rPr lang="en-US" dirty="0"/>
              <a:t>Thanks to USYS President Skip Gilbert, Office Liaison Tom Condone, and staff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244DB-6D94-4A20-B4E9-6C5E761FD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867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A52D56-654E-45B7-9B65-ADCF5EB4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7221984" cy="914400"/>
          </a:xfrm>
        </p:spPr>
        <p:txBody>
          <a:bodyPr>
            <a:noAutofit/>
          </a:bodyPr>
          <a:lstStyle/>
          <a:p>
            <a:r>
              <a:rPr lang="en-US" dirty="0"/>
              <a:t>MAKE THE MOST OF THE SYMPOSIUM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0524E-24A3-4C91-B5BB-561533014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Get re-acquainted with old friends!</a:t>
            </a:r>
          </a:p>
          <a:p>
            <a:r>
              <a:rPr lang="en-US" sz="3200" dirty="0"/>
              <a:t>Meet new friends and colleagues!</a:t>
            </a:r>
          </a:p>
          <a:p>
            <a:r>
              <a:rPr lang="en-US" sz="3200" dirty="0"/>
              <a:t>Ask questions and seek guidance!</a:t>
            </a:r>
          </a:p>
          <a:p>
            <a:r>
              <a:rPr lang="en-US" sz="3200" dirty="0"/>
              <a:t>Share your best practices!</a:t>
            </a:r>
          </a:p>
          <a:p>
            <a:endParaRPr lang="en-US" sz="3200" dirty="0"/>
          </a:p>
          <a:p>
            <a:r>
              <a:rPr lang="en-US" sz="3200" dirty="0"/>
              <a:t>My #1 Goal: More programs and more participants! (more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73A94-1ADC-4C99-9A3A-AB880BE4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867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A1D103-1E81-4C37-A253-DB5D272F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0065"/>
            <a:ext cx="8056485" cy="914400"/>
          </a:xfrm>
        </p:spPr>
        <p:txBody>
          <a:bodyPr>
            <a:noAutofit/>
          </a:bodyPr>
          <a:lstStyle/>
          <a:p>
            <a:r>
              <a:rPr lang="en-US" dirty="0"/>
              <a:t>CRITICAL REQUIREMENTS FOR ALL TOPSOCCER PROGRAMS AND STATE ASSOCIATIONS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C8830B-86AB-4188-A978-FA974C13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23604"/>
            <a:ext cx="11554287" cy="3296476"/>
          </a:xfrm>
        </p:spPr>
        <p:txBody>
          <a:bodyPr>
            <a:normAutofit/>
          </a:bodyPr>
          <a:lstStyle/>
          <a:p>
            <a:r>
              <a:rPr lang="en-US" dirty="0"/>
              <a:t>Safety - physical, mental/emotional - follow your state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SafeSport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CDC concussion</a:t>
            </a:r>
          </a:p>
          <a:p>
            <a:r>
              <a:rPr lang="en-US" dirty="0"/>
              <a:t>Registration - all players involved with your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From one-day events to entire seasons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1:4 ratio: for every player, there is a Buddy, parents greatly impacted!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67D90-D029-44DD-A91B-5BC5BC39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463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E05C03-1C86-4792-8A6E-5856E6F5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CLARIFY/CONFIRM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E24070-C656-4A2B-97D4-771B0596E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280"/>
            <a:ext cx="11270974" cy="4520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Coaching Certification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47 slides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Updated branding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English and Spanish language</a:t>
            </a:r>
          </a:p>
          <a:p>
            <a:r>
              <a:rPr lang="en-US" dirty="0"/>
              <a:t>Buddy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22 slides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Updated branding</a:t>
            </a:r>
          </a:p>
          <a:p>
            <a:r>
              <a:rPr lang="en-US" dirty="0"/>
              <a:t>English and Spanish language</a:t>
            </a:r>
          </a:p>
          <a:p>
            <a:r>
              <a:rPr lang="en-US" dirty="0"/>
              <a:t>Certificate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0F615-9022-44F6-BBE1-26700CDFC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99AE84-1A94-4E58-AAC5-A485E828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45" y="934905"/>
            <a:ext cx="4733193" cy="2678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C81B6C-A708-4BDD-AD22-188F0AC1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21" y="4099274"/>
            <a:ext cx="4094350" cy="2306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44B68-7426-4822-9C2F-6C10B1184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274" y="2590581"/>
            <a:ext cx="4625065" cy="2589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EC0E0A-15D9-4CBD-8FE9-C5C8B258C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112" y="4729744"/>
            <a:ext cx="2712355" cy="20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041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053AB8-ACCD-48FD-B3CD-0D93D6D6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HIGHLIGHTS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D7C3C-194B-492D-9C64-24615EC5A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the Trainer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Fall 2021 Zoom action item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Bringing structure and standards to the Coaching Certificate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to refine, standardize, and roll-out nationally – Rick’s leadership</a:t>
            </a:r>
          </a:p>
          <a:p>
            <a:r>
              <a:rPr lang="en-US" dirty="0"/>
              <a:t>Industry Professional Sessions – upcoming Zoom speaker?</a:t>
            </a:r>
          </a:p>
          <a:p>
            <a:r>
              <a:rPr lang="en-US" dirty="0"/>
              <a:t>Idea Sharing with AYSO – we are a learning organization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7FD53-3119-4CCD-8E43-0472767C7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416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4D3B9C-B5E6-420C-8B40-EA74DB88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8029852" cy="914400"/>
          </a:xfrm>
        </p:spPr>
        <p:txBody>
          <a:bodyPr>
            <a:noAutofit/>
          </a:bodyPr>
          <a:lstStyle/>
          <a:p>
            <a:r>
              <a:rPr lang="en-US" sz="4400" dirty="0"/>
              <a:t>PROGRAM AND PLAYER GROWTH BEGINS WITH </a:t>
            </a:r>
            <a:r>
              <a:rPr lang="en-US" sz="4400" u="sng" dirty="0"/>
              <a:t>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69B44C-1E69-40CA-AB80-56DB74BE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Fall 2021 Grant program distributed close to $100,000</a:t>
            </a:r>
          </a:p>
          <a:p>
            <a:r>
              <a:rPr lang="en-US" dirty="0"/>
              <a:t>Quarterly ‘Zooms’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Making sure collaboration like this is not just an annual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Sharing information and updates, best practices – feedback!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Holding the Committee accountable for helping you be successful</a:t>
            </a:r>
          </a:p>
          <a:p>
            <a:r>
              <a:rPr lang="en-US" dirty="0"/>
              <a:t>Online learning 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Coming soon to a laptop near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D9B90-B727-4624-8AB7-A300D6629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038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4D3B9C-B5E6-420C-8B40-EA74DB88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1"/>
            <a:ext cx="8012097" cy="914400"/>
          </a:xfrm>
        </p:spPr>
        <p:txBody>
          <a:bodyPr>
            <a:noAutofit/>
          </a:bodyPr>
          <a:lstStyle/>
          <a:p>
            <a:r>
              <a:rPr lang="en-US" sz="4400" dirty="0"/>
              <a:t>PROGRAM AND PLAYER GROWTH CONTINUES WITH </a:t>
            </a:r>
            <a:r>
              <a:rPr lang="en-US" sz="4400" u="sng" dirty="0"/>
              <a:t>AWARENESS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69B44C-1E69-40CA-AB80-56DB74BE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Shout out to Committee member Shannan Hartinger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Our marketing idea and execution clearinghouse</a:t>
            </a:r>
          </a:p>
          <a:p>
            <a:r>
              <a:rPr lang="en-US" dirty="0"/>
              <a:t>Shout out to USYS staff Jade Parrish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Our new ‘one-stop solution’ for TOPSoccer support</a:t>
            </a:r>
          </a:p>
          <a:p>
            <a:r>
              <a:rPr lang="en-US" dirty="0"/>
              <a:t>Look for enhanced marketing and promotional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 media - Autism Acceptance Month, as a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Newsletter - regular features - history of TOPSoccer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Website - make it more useful, better resource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 - ‘explainer’ - in the planning stages!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D9B90-B727-4624-8AB7-A300D6629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DD5BA0-AFEE-4414-88FB-EB547AC0469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Who’s gotten that call or email about that ‘TOP’ soccer program?</a:t>
            </a:r>
          </a:p>
        </p:txBody>
      </p:sp>
      <p:pic>
        <p:nvPicPr>
          <p:cNvPr id="3" name="Picture 2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D0B869DF-C782-491D-8D05-A6C0E945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71" y="3429000"/>
            <a:ext cx="2244571" cy="2244571"/>
          </a:xfrm>
          <a:prstGeom prst="rect">
            <a:avLst/>
          </a:prstGeom>
        </p:spPr>
      </p:pic>
      <p:pic>
        <p:nvPicPr>
          <p:cNvPr id="9" name="Picture 8" descr="A person standing in front of a wall with a sign on it&#10;&#10;Description automatically generated with low confidence">
            <a:extLst>
              <a:ext uri="{FF2B5EF4-FFF2-40B4-BE49-F238E27FC236}">
                <a16:creationId xmlns:a16="http://schemas.microsoft.com/office/drawing/2014/main" id="{2E03576E-5C88-476A-AE2A-0F37FBFE5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54" t="20000" r="30544" b="47271"/>
          <a:stretch/>
        </p:blipFill>
        <p:spPr>
          <a:xfrm>
            <a:off x="9072979" y="1683701"/>
            <a:ext cx="2121764" cy="22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272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4D3B9C-B5E6-420C-8B40-EA74DB88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1"/>
            <a:ext cx="8074241" cy="914400"/>
          </a:xfrm>
        </p:spPr>
        <p:txBody>
          <a:bodyPr>
            <a:noAutofit/>
          </a:bodyPr>
          <a:lstStyle/>
          <a:p>
            <a:r>
              <a:rPr lang="en-US" sz="4400" dirty="0"/>
              <a:t>PROGRAM AND PLAYER GROWTH MAXIMIZES WITH </a:t>
            </a:r>
            <a:r>
              <a:rPr lang="en-US" sz="4400" u="sng" dirty="0"/>
              <a:t>MARKETING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69B44C-1E69-40CA-AB80-56DB74BE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Medical professionals (pediatricians, therapists)</a:t>
            </a:r>
          </a:p>
          <a:p>
            <a:r>
              <a:rPr lang="en-US" dirty="0"/>
              <a:t>Educators</a:t>
            </a:r>
          </a:p>
          <a:p>
            <a:r>
              <a:rPr lang="en-US" dirty="0"/>
              <a:t>Other disability sports organizations</a:t>
            </a:r>
          </a:p>
          <a:p>
            <a:r>
              <a:rPr lang="en-US" dirty="0"/>
              <a:t>Celebrities</a:t>
            </a:r>
          </a:p>
          <a:p>
            <a:r>
              <a:rPr lang="en-US" dirty="0"/>
              <a:t>Sponsors</a:t>
            </a:r>
          </a:p>
          <a:p>
            <a:endParaRPr lang="en-US" dirty="0"/>
          </a:p>
          <a:p>
            <a:r>
              <a:rPr lang="en-US" dirty="0"/>
              <a:t>We are OPEN to ideas and implementers!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D9B90-B727-4624-8AB7-A300D6629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B7A3FB-3C99-1B49-9B35-EFE07A774F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DD5BA0-AFEE-4414-88FB-EB547AC0469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How do we reach the millions of players and parents who are not ‘soccer’ people?</a:t>
            </a:r>
          </a:p>
        </p:txBody>
      </p:sp>
    </p:spTree>
    <p:extLst>
      <p:ext uri="{BB962C8B-B14F-4D97-AF65-F5344CB8AC3E}">
        <p14:creationId xmlns:p14="http://schemas.microsoft.com/office/powerpoint/2010/main" val="17538688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1E43"/>
      </a:accent1>
      <a:accent2>
        <a:srgbClr val="243859"/>
      </a:accent2>
      <a:accent3>
        <a:srgbClr val="A5A5A5"/>
      </a:accent3>
      <a:accent4>
        <a:srgbClr val="24388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YS PPT Template Simple" id="{21F7B8F2-623E-4BE3-BC69-982B4D956F64}" vid="{9F3D9516-66C1-4CBE-8CEC-5FD7F3547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4546A"/>
    </a:dk2>
    <a:lt2>
      <a:srgbClr val="E7E6E6"/>
    </a:lt2>
    <a:accent1>
      <a:srgbClr val="D81E43"/>
    </a:accent1>
    <a:accent2>
      <a:srgbClr val="243859"/>
    </a:accent2>
    <a:accent3>
      <a:srgbClr val="A5A5A5"/>
    </a:accent3>
    <a:accent4>
      <a:srgbClr val="243887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613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Hurme Geometric Sans 1</vt:lpstr>
      <vt:lpstr>HurmeGeometricSans2 Bold</vt:lpstr>
      <vt:lpstr>HurmeGeometricSans2 Regular</vt:lpstr>
      <vt:lpstr>HurmeGeometricSans2 SemiBold</vt:lpstr>
      <vt:lpstr>Office Theme</vt:lpstr>
      <vt:lpstr>WELCOME!</vt:lpstr>
      <vt:lpstr>THANK YOU FOR COMING!</vt:lpstr>
      <vt:lpstr>MAKE THE MOST OF THE SYMPOSIUM</vt:lpstr>
      <vt:lpstr>CRITICAL REQUIREMENTS FOR ALL TOPSOCCER PROGRAMS AND STATE ASSOCIATIONS</vt:lpstr>
      <vt:lpstr>CLARIFY/CONFIRM</vt:lpstr>
      <vt:lpstr>AGENDA HIGHLIGHTS</vt:lpstr>
      <vt:lpstr>PROGRAM AND PLAYER GROWTH BEGINS WITH SUPPORT</vt:lpstr>
      <vt:lpstr>PROGRAM AND PLAYER GROWTH CONTINUES WITH AWARENESS</vt:lpstr>
      <vt:lpstr>PROGRAM AND PLAYER GROWTH MAXIMIZES WITH MARKETING</vt:lpstr>
      <vt:lpstr>COMMITTEE OPENING – Midwest Regional Chair</vt:lpstr>
      <vt:lpstr>THANKS FOR ALL THAT YOU ARE DOING!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Kruse</dc:creator>
  <cp:lastModifiedBy>Robinson, David A</cp:lastModifiedBy>
  <cp:revision>113</cp:revision>
  <dcterms:created xsi:type="dcterms:W3CDTF">2019-08-14T23:54:18Z</dcterms:created>
  <dcterms:modified xsi:type="dcterms:W3CDTF">2022-04-02T14:48:57Z</dcterms:modified>
</cp:coreProperties>
</file>